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5"/>
  </p:notesMasterIdLst>
  <p:sldIdLst>
    <p:sldId id="256" r:id="rId2"/>
    <p:sldId id="260" r:id="rId3"/>
    <p:sldId id="274" r:id="rId4"/>
    <p:sldId id="275" r:id="rId5"/>
    <p:sldId id="267" r:id="rId6"/>
    <p:sldId id="259" r:id="rId7"/>
    <p:sldId id="276" r:id="rId8"/>
    <p:sldId id="268" r:id="rId9"/>
    <p:sldId id="271" r:id="rId10"/>
    <p:sldId id="277" r:id="rId11"/>
    <p:sldId id="273" r:id="rId12"/>
    <p:sldId id="272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8CA"/>
    <a:srgbClr val="FCE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0D6E6-77DE-4530-B8FB-ABB63FF28C27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8F9D3-5969-45D8-9755-57CF34B671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700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8F9D3-5969-45D8-9755-57CF34B6710E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793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világon energiaválság figyelhető meg, nagyon drága lett az energia . Ebben a helyzetben olyan helyeken is elérhető áron kell energiát szolgáltatni, ahol eddig ez nagyon drága volt. A meglévő alternatív energiatermelő megoldások mellé egy új, eddig kevéssé ismert, és alig használt megoldást szeretnénk kidolgozni! A hangsúly nem feltétlenül egy forradalmian új üzemanyagforrás kidolgozásán van, hanem az összes rendszeren és alrendszeren belüli megtakarítások elérésén.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8F9D3-5969-45D8-9755-57CF34B6710E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361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 energiafelhasználó, aki olyan elektromos eszközt működtet, amelynek az energiaellátása nehézkes. Így az autópályaüzemeltető cégek az autópályán kihelyezett segélykérő állomások (narancssárga S.O.S oszlop), vagy a különböző pl. tereléseknél használatos jelzőfények energiaellátását oldhatják meg vele.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Kutatók támogatása - Mérőpontok üzemeltetése, extrém helyeken: egy barlangban, ahol nincs fény, de némi légmozgás, szellő van, egy szenzor hosszú ideig üzemeltethető.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8F9D3-5969-45D8-9755-57CF34B6710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421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világon energiaválság figyelhető meg, nagyon drága lett az energia . Ebben a helyzetben olyan helyeken is elérhető áron kell energiát szolgáltatni, ahol eddig ez nagyon drága volt. A meglévő alternatív energiatermelő megoldások mellé egy új, eddig kevéssé ismert, és alig használt megoldást szeretnénk kidolgozni! A hangsúly nem feltétlenül egy forradalmian új üzemanyagforrás kidolgozásán van, hanem az összes rendszeren és alrendszeren belüli megtakarítások elérésén.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8F9D3-5969-45D8-9755-57CF34B6710E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4151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chemeClr val="bg2"/>
                </a:solidFill>
                <a:effectLst/>
              </a:rPr>
              <a:t>Mechanikai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deformáció</a:t>
            </a:r>
            <a:r>
              <a:rPr lang="en-US" dirty="0" smtClean="0">
                <a:solidFill>
                  <a:schemeClr val="bg2"/>
                </a:solidFill>
                <a:effectLst/>
              </a:rPr>
              <a:t>,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például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nyomás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vagy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ütés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hatására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bizonyos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kristályokban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a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különböző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előjelű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töltéscentrumok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szétválnak</a:t>
            </a:r>
            <a:r>
              <a:rPr lang="en-US" dirty="0" smtClean="0">
                <a:solidFill>
                  <a:schemeClr val="bg2"/>
                </a:solidFill>
                <a:effectLst/>
              </a:rPr>
              <a:t>,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és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a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kristály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meghatározott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lapjai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között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elektromos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feszültség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alakul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2"/>
                </a:solidFill>
                <a:effectLst/>
              </a:rPr>
              <a:t>ki</a:t>
            </a:r>
            <a:r>
              <a:rPr lang="en-US" dirty="0" smtClean="0">
                <a:solidFill>
                  <a:schemeClr val="bg2"/>
                </a:solidFill>
                <a:effectLst/>
              </a:rPr>
              <a:t>.</a:t>
            </a:r>
            <a:endParaRPr lang="en-US" dirty="0" smtClean="0">
              <a:solidFill>
                <a:schemeClr val="bg2"/>
              </a:solidFill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8F9D3-5969-45D8-9755-57CF34B6710E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910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legnagyobb kihívás - modellezünk egy virágos rétet!</a:t>
            </a:r>
          </a:p>
          <a:p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Biomimikrinek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nevezzük azt a fejlesztési módszert, amely a természet modelljeinek és folyamatainak vizsgálatával és felhasználásával foglalkozik.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feltalálók és a tudósok tanulnak, tanultak a természettől. Ez nem újkeletű, hiszen az élővilág kimeríthetetlen tárháza a valós problémákra adott megoldásoknak. Igen, a természetben már van megoldás egy adott problémára, és a kérdés inkább az, hogy mi megtaláljuk-e azt?!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 egyszerű és kevés karbantartást igénylő “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piezo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energiamezőt” kell fejleszteni, és egy pilot során kideríteni, hogy mennyire lehet gazdaságosan üzemeltetni.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legtöbb helyen szinte mindig fúj egy kis szél, de legalábbis nagyon enyhe szellő. Az út mellett hajladozó növények ébresztették bennem a gondolatot: ez egy állandó mozgás, hiszen az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8F9D3-5969-45D8-9755-57CF34B6710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8846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>
                <a:solidFill>
                  <a:schemeClr val="bg1"/>
                </a:solidFill>
              </a:rPr>
              <a:t>Az ötletünket egy bicikli kerékkel fogjuk demonstrálni amiből levonható az a következtetés, hogy ha a szél energiájával (ami jelen esetben az, hogy megforgatjuk a kereket) rezegtetni tudjuk a </a:t>
            </a:r>
            <a:r>
              <a:rPr lang="hu-HU" dirty="0" err="1" smtClean="0">
                <a:solidFill>
                  <a:schemeClr val="bg1"/>
                </a:solidFill>
              </a:rPr>
              <a:t>piezot</a:t>
            </a:r>
            <a:r>
              <a:rPr lang="hu-HU" dirty="0" smtClean="0">
                <a:solidFill>
                  <a:schemeClr val="bg1"/>
                </a:solidFill>
              </a:rPr>
              <a:t> vagyis áramot termelhetünk vele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8F9D3-5969-45D8-9755-57CF34B6710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865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328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81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1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5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08838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001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36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8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371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1503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2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661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opilot.microsoft.com/images/create/piezo-kristc3a1lyos-szc3a9lmeghajtc3a1sc3ba-zc3b6ld-energia-terme/1-6628057bf53c43d3af546db05ad345ac?id=cYcAtPpmdjQYPYVN4eRXLA%3d%3d&amp;view=detailv2&amp;idpp=genimg&amp;idpclose=1&amp;thId=OIG3.BgvNJr_RnRGEOQrxDYSz&amp;FORM=SYDBIC" TargetMode="External"/><Relationship Id="rId3" Type="http://schemas.openxmlformats.org/officeDocument/2006/relationships/hyperlink" Target="https://en.m.wikipedia.org/wiki/File:SchemaPiezo.gif" TargetMode="External"/><Relationship Id="rId7" Type="http://schemas.openxmlformats.org/officeDocument/2006/relationships/hyperlink" Target="https://www.google.com/url?sa=i&amp;url=https%3A%2F%2Fgiphy.com%2Fexplore%2Fventilator&amp;psig=AOvVaw1n4LeGTsQd3BHh0RWZtO_b&amp;ust=1713958178657000&amp;source=images&amp;cd=vfe&amp;opi=89978449&amp;ved=0CBEQjRxqFwoTCKiy65qe2IUDFQAAAAAdAAAAABAU" TargetMode="External"/><Relationship Id="rId2" Type="http://schemas.openxmlformats.org/officeDocument/2006/relationships/hyperlink" Target="https://www.americanpiezo.com/blog/piezoelectric-energy-harvest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pilot.microsoft.com/images/create/piezo-kristc3a1lyos-szc3a9lmeghajtc3a1sc3ba-zc3b6ld-energia-terme/1-6628057bf53c43d3af546db05ad345ac?id=vyVtXH9ANf%2bGABypiADa%2bg%3d%3d&amp;view=detailv2&amp;idpp=genimg&amp;idpclose=1&amp;thId=OIG3.uySbjgCje51iZKW5nDf3&amp;FORM=SYDBIC" TargetMode="External"/><Relationship Id="rId5" Type="http://schemas.openxmlformats.org/officeDocument/2006/relationships/hyperlink" Target="https://www.google.com/url?sa=i&amp;url=https://abksued.at/shopping_5644-Retail.htm&amp;psig=AOvVaw27eZ7xdibas_47tzqsCVMB&amp;ust=1713957465876000&amp;source=images&amp;cd=vfe&amp;opi=89978449&amp;ved=0CBIQjRxqFwoTCPDf6Mab2IUDFQAAAAAdAAAAABAE" TargetMode="External"/><Relationship Id="rId4" Type="http://schemas.openxmlformats.org/officeDocument/2006/relationships/hyperlink" Target="https://global.kyocera.com/fcworld/charact/elect/piezo.html" TargetMode="Externa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ECD97-688D-4AE7-9838-6166202007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3F1411-6E6A-D342-B4C1-1460F20ED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6581" y="853381"/>
            <a:ext cx="7056582" cy="4394988"/>
          </a:xfrm>
        </p:spPr>
        <p:txBody>
          <a:bodyPr>
            <a:normAutofit/>
          </a:bodyPr>
          <a:lstStyle/>
          <a:p>
            <a:r>
              <a:rPr lang="hu-H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Hogyan</a:t>
            </a:r>
            <a:r>
              <a:rPr lang="hu-HU" sz="5400" dirty="0" smtClean="0"/>
              <a:t> </a:t>
            </a:r>
            <a:r>
              <a:rPr lang="hu-H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lesz a Virágzó rétből energiamező?</a:t>
            </a:r>
            <a:endParaRPr lang="hu-H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47FB3A-C0F9-4DD9-A4E0-B203F96AA2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FCFD1D-1E9C-4E30-A7D3-F7C247FDC6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54" y="4517541"/>
            <a:ext cx="2923309" cy="2923309"/>
          </a:xfrm>
          <a:prstGeom prst="rect">
            <a:avLst/>
          </a:prstGeom>
        </p:spPr>
      </p:pic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Bodnár Dominik – Czibere Dávid- Kovács Marcell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93" y="1621545"/>
            <a:ext cx="1749407" cy="399223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64" y="-87581"/>
            <a:ext cx="1530229" cy="147536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395" y="17493"/>
            <a:ext cx="1097375" cy="115224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3547" y="17493"/>
            <a:ext cx="1664352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3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58E1F998-819B-1CFF-3A2C-7FD68F9799F9}"/>
              </a:ext>
            </a:extLst>
          </p:cNvPr>
          <p:cNvSpPr txBox="1"/>
          <p:nvPr/>
        </p:nvSpPr>
        <p:spPr>
          <a:xfrm>
            <a:off x="1699089" y="1854679"/>
            <a:ext cx="3990110" cy="4203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hu-HU" sz="2000" dirty="0" smtClean="0">
              <a:solidFill>
                <a:schemeClr val="bg1"/>
              </a:solidFill>
            </a:endParaRPr>
          </a:p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hu-HU" sz="2000" dirty="0" smtClean="0">
              <a:solidFill>
                <a:schemeClr val="bg1"/>
              </a:solidFill>
            </a:endParaRPr>
          </a:p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AutoShape 4" descr="ventillátor, szél ereje, piezo kristály, áramtermelés. 2/4. kép">
            <a:extLst>
              <a:ext uri="{FF2B5EF4-FFF2-40B4-BE49-F238E27FC236}">
                <a16:creationId xmlns:a16="http://schemas.microsoft.com/office/drawing/2014/main" id="{7C8AC1AF-E161-1594-9FE5-E953E0DA2B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935" y="1278082"/>
            <a:ext cx="9246929" cy="4977602"/>
          </a:xfrm>
          <a:prstGeom prst="rect">
            <a:avLst/>
          </a:prstGeom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8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Szakirodalom alapján</a:t>
            </a:r>
            <a:endParaRPr lang="hu-HU" sz="4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76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Összegzés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574229" y="1708154"/>
            <a:ext cx="95332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Minden olyan esetben amikor egy alrendszer működtetésére használjuk működő képes.</a:t>
            </a:r>
          </a:p>
          <a:p>
            <a:endParaRPr lang="hu-HU" sz="2800" dirty="0" smtClean="0"/>
          </a:p>
          <a:p>
            <a:r>
              <a:rPr lang="hu-HU" sz="2800" dirty="0" smtClean="0"/>
              <a:t>Igazolódott </a:t>
            </a:r>
            <a:r>
              <a:rPr lang="hu-HU" sz="2800" dirty="0"/>
              <a:t>a hipotézisünk, hogy az egyes „</a:t>
            </a:r>
            <a:r>
              <a:rPr lang="hu-HU" sz="2800" dirty="0" err="1"/>
              <a:t>piezo</a:t>
            </a:r>
            <a:r>
              <a:rPr lang="hu-HU" sz="2800" dirty="0"/>
              <a:t> fűszálak” a rendszer elemeinek fogyasztásánál jól mérhetően többet termelnek, így az akkumulátort képesek </a:t>
            </a:r>
            <a:r>
              <a:rPr lang="hu-HU" sz="2800" dirty="0" err="1"/>
              <a:t>újratölteni</a:t>
            </a:r>
            <a:r>
              <a:rPr lang="hu-HU" sz="2800" dirty="0"/>
              <a:t>. 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089" y="-230149"/>
            <a:ext cx="2196109" cy="219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62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4929618" y="1350242"/>
            <a:ext cx="2822441" cy="2916389"/>
          </a:xfrm>
          <a:prstGeom prst="rect">
            <a:avLst/>
          </a:prstGeom>
          <a:solidFill>
            <a:srgbClr val="F9E8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478953" y="1372082"/>
            <a:ext cx="2770909" cy="2916389"/>
          </a:xfrm>
          <a:prstGeom prst="rect">
            <a:avLst/>
          </a:prstGeom>
          <a:solidFill>
            <a:srgbClr val="F9E8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csapatunk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5227" y="1870052"/>
            <a:ext cx="2494703" cy="187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875" y="1347370"/>
            <a:ext cx="2869651" cy="2916389"/>
          </a:xfrm>
          <a:prstGeom prst="rect">
            <a:avLst/>
          </a:prstGeom>
          <a:solidFill>
            <a:srgbClr val="F9E8CA"/>
          </a:solidFill>
        </p:spPr>
      </p:pic>
      <p:sp>
        <p:nvSpPr>
          <p:cNvPr id="8" name="Szövegdoboz 7"/>
          <p:cNvSpPr txBox="1"/>
          <p:nvPr/>
        </p:nvSpPr>
        <p:spPr>
          <a:xfrm>
            <a:off x="1585682" y="4788478"/>
            <a:ext cx="2656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Bodnár Dominik</a:t>
            </a:r>
          </a:p>
          <a:p>
            <a:endParaRPr lang="hu-HU" dirty="0"/>
          </a:p>
          <a:p>
            <a:pPr algn="ctr"/>
            <a:r>
              <a:rPr lang="hu-HU" dirty="0" smtClean="0"/>
              <a:t>Manager, Fejlesztő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983092" y="4765964"/>
            <a:ext cx="271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Czibere Dávid</a:t>
            </a:r>
          </a:p>
          <a:p>
            <a:endParaRPr lang="hu-HU" dirty="0"/>
          </a:p>
          <a:p>
            <a:pPr algn="ctr"/>
            <a:r>
              <a:rPr lang="hu-HU" dirty="0" smtClean="0"/>
              <a:t>Programozó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269463" y="4697031"/>
            <a:ext cx="3194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Kovács Marcell Zsolt</a:t>
            </a:r>
          </a:p>
          <a:p>
            <a:endParaRPr lang="hu-HU" dirty="0"/>
          </a:p>
          <a:p>
            <a:pPr algn="ctr"/>
            <a:r>
              <a:rPr lang="hu-HU" dirty="0" smtClean="0"/>
              <a:t>Gazdasági </a:t>
            </a:r>
            <a:r>
              <a:rPr lang="hu-HU" dirty="0" err="1" smtClean="0"/>
              <a:t>manager</a:t>
            </a:r>
            <a:r>
              <a:rPr lang="hu-HU" dirty="0" smtClean="0"/>
              <a:t>, Fejlesztő</a:t>
            </a: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671" y="-249501"/>
            <a:ext cx="2104666" cy="210466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1644" y="1563955"/>
            <a:ext cx="1872762" cy="248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654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1678" y="356009"/>
            <a:ext cx="10178322" cy="1492132"/>
          </a:xfrm>
        </p:spPr>
        <p:txBody>
          <a:bodyPr/>
          <a:lstStyle/>
          <a:p>
            <a:r>
              <a:rPr lang="hu-HU" dirty="0"/>
              <a:t>Források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099038"/>
            <a:ext cx="10406922" cy="5679831"/>
          </a:xfrm>
        </p:spPr>
        <p:txBody>
          <a:bodyPr>
            <a:normAutofit fontScale="77500" lnSpcReduction="20000"/>
          </a:bodyPr>
          <a:lstStyle/>
          <a:p>
            <a:r>
              <a:rPr lang="hu-HU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https://www.americanpiezo.com/blog/piezoelectric-energy-harvesting/</a:t>
            </a:r>
            <a:endParaRPr lang="hu-HU" dirty="0">
              <a:solidFill>
                <a:schemeClr val="tx1"/>
              </a:solidFill>
            </a:endParaRPr>
          </a:p>
          <a:p>
            <a:r>
              <a:rPr lang="hu-HU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https://en.m.wikipedia.org/wiki/File:SchemaPiezo.gif</a:t>
            </a:r>
            <a:endParaRPr lang="hu-HU" dirty="0">
              <a:solidFill>
                <a:schemeClr val="tx1"/>
              </a:solidFill>
            </a:endParaRPr>
          </a:p>
          <a:p>
            <a:r>
              <a:rPr lang="hu-HU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https://global.kyocera.com/fcworld/charact/elect/piezo.html</a:t>
            </a:r>
            <a:endParaRPr lang="hu-HU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hu-HU" dirty="0" smtClean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hhttps</a:t>
            </a:r>
            <a:r>
              <a:rPr lang="hu-HU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://www.google.com/url?sa=i&amp;url=https%3A%2F%2Fwww.hestore.hu%2Fprod_10032332.html&amp;psig=AOvVaw3P0cupLIFjO4niJifzQOHZ&amp;ust=1713957165974000&amp;source=images&amp;cd=vfe&amp;opi=89978449&amp;ved=0CBIQjRxqFwoTCKCjs7aa2IUDFQAAAAAdAAAAABAY</a:t>
            </a:r>
            <a:endParaRPr lang="hu-HU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hu-HU" u="sng" dirty="0" smtClean="0">
                <a:solidFill>
                  <a:schemeClr val="tx1"/>
                </a:solidFill>
                <a:hlinkClick r:id="rId6"/>
              </a:rPr>
              <a:t>https</a:t>
            </a:r>
            <a:r>
              <a:rPr lang="hu-HU" u="sng" dirty="0">
                <a:solidFill>
                  <a:schemeClr val="tx1"/>
                </a:solidFill>
                <a:hlinkClick r:id="rId6"/>
              </a:rPr>
              <a:t>://www.google.com/url?sa=i&amp;url=http%3A%2F%2Fgifexperiments.blogspot.com%2F2021%2F06%2Fpiezoelectric-effect.html&amp;psig=AOvVaw3VIlc3Ci0Sxg15crIIvoeL&amp;ust=1713957957349000&amp;source=images&amp;cd=vfe&amp;opi=89978449&amp;ved=0CBEQjRxqFwoTCOizgqud2IUDFQAAAAAdAAAAABA2</a:t>
            </a:r>
            <a:endParaRPr lang="hu-HU" u="sng" dirty="0">
              <a:solidFill>
                <a:schemeClr val="tx1"/>
              </a:solidFill>
            </a:endParaRPr>
          </a:p>
          <a:p>
            <a:r>
              <a:rPr lang="hu-HU" dirty="0" smtClean="0">
                <a:solidFill>
                  <a:schemeClr val="tx1"/>
                </a:solidFill>
                <a:hlinkClick r:id="rId7"/>
              </a:rPr>
              <a:t>https</a:t>
            </a:r>
            <a:r>
              <a:rPr lang="hu-HU" dirty="0">
                <a:solidFill>
                  <a:schemeClr val="tx1"/>
                </a:solidFill>
                <a:hlinkClick r:id="rId7"/>
              </a:rPr>
              <a:t>://</a:t>
            </a:r>
            <a:r>
              <a:rPr lang="hu-HU" dirty="0" smtClean="0">
                <a:solidFill>
                  <a:schemeClr val="tx1"/>
                </a:solidFill>
                <a:hlinkClick r:id="rId7"/>
              </a:rPr>
              <a:t>www.google.com/url?sa=i&amp;url=https%3A%2F%2Fgiphy.com%2Fexplore%2Fventilator&amp;psig=AOvVaw1n4LeGTsQd3BHh0RWZtO_b&amp;ust=1713958178657000&amp;source=images&amp;cd=vfe&amp;opi=89978449&amp;ved=0CBEQjRxqFwoTCKiy65qe2IUDFQAAAAAdAAAAABAU</a:t>
            </a:r>
            <a:endParaRPr lang="hu-HU" dirty="0" smtClean="0">
              <a:solidFill>
                <a:schemeClr val="tx1"/>
              </a:solidFill>
            </a:endParaRPr>
          </a:p>
          <a:p>
            <a:r>
              <a:rPr lang="hu-HU" dirty="0">
                <a:solidFill>
                  <a:schemeClr val="tx1"/>
                </a:solidFill>
                <a:hlinkClick r:id="rId6"/>
              </a:rPr>
              <a:t>https://</a:t>
            </a:r>
            <a:r>
              <a:rPr lang="hu-HU" dirty="0" smtClean="0">
                <a:solidFill>
                  <a:schemeClr val="tx1"/>
                </a:solidFill>
                <a:hlinkClick r:id="rId6"/>
              </a:rPr>
              <a:t>copilot.microsoft.com/images/create/piezo-kristc3a1lyos-szc3a9lmeghajtc3a1sc3ba-zc3b6ld-energia-terme/1-6628057bf53c43d3af546db05ad345ac?id=vyVtXH9ANf%2bGABypiADa%2bg%3d%3d&amp;view=detailv2&amp;idpp=genimg&amp;idpclose=1&amp;thId=OIG3.uySbjgCje51iZKW5nDf3&amp;FORM=SYDBIC</a:t>
            </a:r>
            <a:endParaRPr lang="hu-HU" dirty="0" smtClean="0">
              <a:solidFill>
                <a:schemeClr val="tx1"/>
              </a:solidFill>
            </a:endParaRPr>
          </a:p>
          <a:p>
            <a:r>
              <a:rPr lang="hu-HU" dirty="0">
                <a:solidFill>
                  <a:schemeClr val="tx1"/>
                </a:solidFill>
                <a:hlinkClick r:id="rId8"/>
              </a:rPr>
              <a:t>https://</a:t>
            </a:r>
            <a:r>
              <a:rPr lang="hu-HU" dirty="0" smtClean="0">
                <a:solidFill>
                  <a:schemeClr val="tx1"/>
                </a:solidFill>
                <a:hlinkClick r:id="rId8"/>
              </a:rPr>
              <a:t>copilot.microsoft.com/images/create/piezo-kristc3a1lyos-szc3a9lmeghajtc3a1sc3ba-zc3b6ld-energia-terme/1-6628057bf53c43d3af546db05ad345ac?id=cYcAtPpmdjQYPYVN4eRXLA%3d%3d&amp;view=detailv2&amp;idpp=genimg&amp;idpclose=1&amp;thId=OIG3.BgvNJr_RnRGEOQrxDYSz&amp;FORM=SYDBIC</a:t>
            </a:r>
            <a:endParaRPr lang="hu-H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91" y="-197901"/>
            <a:ext cx="2593877" cy="259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11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6">
            <a:extLst>
              <a:ext uri="{FF2B5EF4-FFF2-40B4-BE49-F238E27FC236}">
                <a16:creationId xmlns:a16="http://schemas.microsoft.com/office/drawing/2014/main" id="{2C764104-A600-42E2-8697-CE47C19FD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C6C37FC-4592-4A5C-829E-58473FF691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61AF6E9-4B93-40B2-8B38-913458C949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9231364-C65F-C72E-40AD-16DD44EA3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34" y="129242"/>
            <a:ext cx="6401297" cy="18766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Energia mindenhol?!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FD7CC8-2BFF-20D2-D253-EECAD94C9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158" y="4078224"/>
            <a:ext cx="5877385" cy="233624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1-2 piezo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váltja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világot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egyszerre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10, 20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akár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darabot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kapcsolunk rendszerbe,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akkor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egészen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számottevő 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mértékű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áram</a:t>
            </a:r>
            <a:r>
              <a:rPr lang="hu-H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tudunk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nyerni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belől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e!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22">
            <a:extLst>
              <a:ext uri="{FF2B5EF4-FFF2-40B4-BE49-F238E27FC236}">
                <a16:creationId xmlns:a16="http://schemas.microsoft.com/office/drawing/2014/main" id="{ABC09BDB-AC6B-4DE3-8EA9-4C713A504F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59" y="426758"/>
            <a:ext cx="2820946" cy="282998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59" y="450061"/>
            <a:ext cx="3621338" cy="198746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491" y="76628"/>
            <a:ext cx="2820946" cy="423307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684" y="4309701"/>
            <a:ext cx="4607940" cy="241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6">
            <a:extLst>
              <a:ext uri="{FF2B5EF4-FFF2-40B4-BE49-F238E27FC236}">
                <a16:creationId xmlns:a16="http://schemas.microsoft.com/office/drawing/2014/main" id="{2C764104-A600-42E2-8697-CE47C19FD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C6C37FC-4592-4A5C-829E-58473FF691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61AF6E9-4B93-40B2-8B38-913458C949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9231364-C65F-C72E-40AD-16DD44EA3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34" y="129242"/>
            <a:ext cx="6401297" cy="18766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Célcsoport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FD7CC8-2BFF-20D2-D253-EECAD94C9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011" y="2745509"/>
            <a:ext cx="5877385" cy="232275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 energiafelhasználó, aki olyan elektromos eszközt működtet, amelynek az energiaellátása nehézkes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22">
            <a:extLst>
              <a:ext uri="{FF2B5EF4-FFF2-40B4-BE49-F238E27FC236}">
                <a16:creationId xmlns:a16="http://schemas.microsoft.com/office/drawing/2014/main" id="{ABC09BDB-AC6B-4DE3-8EA9-4C713A504F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117" y="106939"/>
            <a:ext cx="3322061" cy="332206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117" y="3535939"/>
            <a:ext cx="3329054" cy="332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6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6">
            <a:extLst>
              <a:ext uri="{FF2B5EF4-FFF2-40B4-BE49-F238E27FC236}">
                <a16:creationId xmlns:a16="http://schemas.microsoft.com/office/drawing/2014/main" id="{2C764104-A600-42E2-8697-CE47C19FD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C6C37FC-4592-4A5C-829E-58473FF691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61AF6E9-4B93-40B2-8B38-913458C949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9231364-C65F-C72E-40AD-16DD44EA3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67" y="535575"/>
            <a:ext cx="6401297" cy="18766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PROBLÉMA MEGHATÁROZÁSA</a:t>
            </a:r>
            <a:b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FD7CC8-2BFF-20D2-D253-EECAD94C9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778" y="2412250"/>
            <a:ext cx="5877385" cy="233624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piezoelektromos anyagok is fontos szerepet fognak játszani az </a:t>
            </a:r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energiatermelés 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-felhasználás szempontjából. Ha egy </a:t>
            </a:r>
            <a:r>
              <a:rPr lang="hu-H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piezo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szenzor elegendő energiát képes előállítani például egy érzékelő, vezérlő vagy világítás működtetéséhez, akkor </a:t>
            </a:r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22">
            <a:extLst>
              <a:ext uri="{FF2B5EF4-FFF2-40B4-BE49-F238E27FC236}">
                <a16:creationId xmlns:a16="http://schemas.microsoft.com/office/drawing/2014/main" id="{ABC09BDB-AC6B-4DE3-8EA9-4C713A504F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940" y="3661110"/>
            <a:ext cx="2820946" cy="2829987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638" y="675803"/>
            <a:ext cx="3621338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465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0974" y="-219294"/>
            <a:ext cx="7772399" cy="1354015"/>
          </a:xfrm>
        </p:spPr>
        <p:txBody>
          <a:bodyPr>
            <a:normAutofit/>
          </a:bodyPr>
          <a:lstStyle/>
          <a:p>
            <a:pPr algn="ctr"/>
            <a:r>
              <a:rPr lang="hu-H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Mi a </a:t>
            </a:r>
            <a:r>
              <a:rPr lang="hu-HU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piezo</a:t>
            </a:r>
            <a:r>
              <a:rPr lang="hu-H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Electricity and Magnetism - Piezoelectricity ...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98" y="2582043"/>
            <a:ext cx="4693102" cy="24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236" y="2198411"/>
            <a:ext cx="2909297" cy="290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75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2951DA0F-B3BB-8EAB-AF82-3F7D5C812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 fontScale="85000" lnSpcReduction="20000"/>
          </a:bodyPr>
          <a:lstStyle/>
          <a:p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egyszerű és kevés karbantartást igénylő “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piezo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energiamező” fejlesztése. </a:t>
            </a:r>
            <a:endParaRPr lang="hu-H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solidFill>
                  <a:schemeClr val="bg1"/>
                </a:solidFill>
              </a:rPr>
              <a:t>A munkánk lépései: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• Kutatás </a:t>
            </a:r>
            <a:r>
              <a:rPr lang="hu-HU" dirty="0">
                <a:solidFill>
                  <a:schemeClr val="bg1"/>
                </a:solidFill>
              </a:rPr>
              <a:t>(</a:t>
            </a:r>
            <a:r>
              <a:rPr lang="hu-HU" dirty="0" err="1">
                <a:solidFill>
                  <a:schemeClr val="bg1"/>
                </a:solidFill>
              </a:rPr>
              <a:t>piezo</a:t>
            </a:r>
            <a:r>
              <a:rPr lang="hu-HU" dirty="0">
                <a:solidFill>
                  <a:schemeClr val="bg1"/>
                </a:solidFill>
              </a:rPr>
              <a:t> szenzor működése, a „fűszál” optimális alakjának meghatározása)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• Kísérletek </a:t>
            </a:r>
            <a:r>
              <a:rPr lang="hu-HU" dirty="0">
                <a:solidFill>
                  <a:schemeClr val="bg1"/>
                </a:solidFill>
              </a:rPr>
              <a:t>– a fűszál profil kipróbálása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•Elektronika </a:t>
            </a:r>
            <a:r>
              <a:rPr lang="hu-HU" dirty="0">
                <a:solidFill>
                  <a:schemeClr val="bg1"/>
                </a:solidFill>
              </a:rPr>
              <a:t>tervezése, építése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•A </a:t>
            </a:r>
            <a:r>
              <a:rPr lang="hu-HU" dirty="0">
                <a:solidFill>
                  <a:schemeClr val="bg1"/>
                </a:solidFill>
              </a:rPr>
              <a:t>„</a:t>
            </a:r>
            <a:r>
              <a:rPr lang="hu-HU" dirty="0" err="1">
                <a:solidFill>
                  <a:schemeClr val="bg1"/>
                </a:solidFill>
              </a:rPr>
              <a:t>piezo</a:t>
            </a:r>
            <a:r>
              <a:rPr lang="hu-HU" dirty="0">
                <a:solidFill>
                  <a:schemeClr val="bg1"/>
                </a:solidFill>
              </a:rPr>
              <a:t> fűszál” megépítése (akár több profillal is), mérések, tesztek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•A </a:t>
            </a:r>
            <a:r>
              <a:rPr lang="hu-HU" dirty="0">
                <a:solidFill>
                  <a:schemeClr val="bg1"/>
                </a:solidFill>
              </a:rPr>
              <a:t>mérések elemzése, majd az eredmények alapján a már bemutatásra alkalmas </a:t>
            </a:r>
            <a:r>
              <a:rPr lang="hu-HU" dirty="0" err="1">
                <a:solidFill>
                  <a:schemeClr val="bg1"/>
                </a:solidFill>
              </a:rPr>
              <a:t>piezo</a:t>
            </a:r>
            <a:r>
              <a:rPr lang="hu-HU" dirty="0">
                <a:solidFill>
                  <a:schemeClr val="bg1"/>
                </a:solidFill>
              </a:rPr>
              <a:t> energiamező tesztelése, 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•tapasztalatok </a:t>
            </a:r>
            <a:r>
              <a:rPr lang="hu-HU" dirty="0">
                <a:solidFill>
                  <a:schemeClr val="bg1"/>
                </a:solidFill>
              </a:rPr>
              <a:t>összegzése, bemutató elkészítése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270603" y="229985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ötlet – modellezünk </a:t>
            </a:r>
            <a:r>
              <a:rPr lang="hu-HU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virágos rétet!</a:t>
            </a:r>
            <a:br>
              <a:rPr lang="hu-HU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0" y="1002366"/>
            <a:ext cx="3094304" cy="309430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019" y="4419359"/>
            <a:ext cx="4272532" cy="234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991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Megvalósítás – I. modell</a:t>
            </a: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content.instructables.com/FT4/3RSB/L2BVHO52/FT43RSBL2BVHO52.jpg?auto=webp&amp;frame=1&amp;fit=bounds&amp;md=799acee004b7840d8db4d61dc1df46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90" y="1358296"/>
            <a:ext cx="3258187" cy="486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2114800" y="1542552"/>
            <a:ext cx="351198" cy="147709"/>
          </a:xfrm>
          <a:prstGeom prst="rect">
            <a:avLst/>
          </a:prstGeom>
          <a:solidFill>
            <a:srgbClr val="F9E8CA"/>
          </a:solidFill>
          <a:ln>
            <a:solidFill>
              <a:srgbClr val="F9E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9E8CA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488400" y="2157724"/>
            <a:ext cx="626399" cy="159519"/>
          </a:xfrm>
          <a:prstGeom prst="rect">
            <a:avLst/>
          </a:prstGeom>
          <a:solidFill>
            <a:srgbClr val="F9E8CA"/>
          </a:solidFill>
          <a:ln>
            <a:solidFill>
              <a:srgbClr val="F9E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1339956" y="3092399"/>
            <a:ext cx="420444" cy="130975"/>
          </a:xfrm>
          <a:prstGeom prst="rect">
            <a:avLst/>
          </a:prstGeom>
          <a:solidFill>
            <a:srgbClr val="F9E8CA"/>
          </a:solidFill>
          <a:ln>
            <a:solidFill>
              <a:srgbClr val="F9E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9E8CA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511101" y="3531746"/>
            <a:ext cx="654099" cy="135217"/>
          </a:xfrm>
          <a:prstGeom prst="rect">
            <a:avLst/>
          </a:prstGeom>
          <a:solidFill>
            <a:srgbClr val="F9E8CA"/>
          </a:solidFill>
          <a:ln>
            <a:solidFill>
              <a:srgbClr val="F9E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9E8CA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1501219" y="4279426"/>
            <a:ext cx="518361" cy="182302"/>
          </a:xfrm>
          <a:prstGeom prst="rect">
            <a:avLst/>
          </a:prstGeom>
          <a:solidFill>
            <a:srgbClr val="F9E8CA"/>
          </a:solidFill>
          <a:ln>
            <a:solidFill>
              <a:srgbClr val="F9E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9E8CA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441134" y="2129761"/>
            <a:ext cx="84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Piezo</a:t>
            </a:r>
            <a:r>
              <a:rPr lang="hu-HU" sz="800" dirty="0" smtClean="0"/>
              <a:t> elemek</a:t>
            </a:r>
            <a:endParaRPr lang="hu-HU" sz="8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251678" y="3068095"/>
            <a:ext cx="752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00" dirty="0" smtClean="0"/>
              <a:t>kondenzátor</a:t>
            </a:r>
            <a:endParaRPr lang="hu-HU" sz="7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004078" y="1529426"/>
            <a:ext cx="6192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/>
              <a:t>egyenirányító</a:t>
            </a:r>
            <a:endParaRPr lang="hu-HU" sz="6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3441134" y="3488037"/>
            <a:ext cx="87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mikrokontroller</a:t>
            </a:r>
            <a:endParaRPr lang="hu-HU" sz="8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1440830" y="4279426"/>
            <a:ext cx="7176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Töltő modul</a:t>
            </a:r>
            <a:endParaRPr lang="hu-HU" sz="800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07" y="3948861"/>
            <a:ext cx="3052369" cy="2780747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681" y="1851591"/>
            <a:ext cx="2471885" cy="387369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109" y="1389288"/>
            <a:ext cx="1722161" cy="23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9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3BB243-ADA3-A7CD-73DD-68556DAE8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11" y="466725"/>
            <a:ext cx="4682192" cy="1819276"/>
          </a:xfrm>
        </p:spPr>
        <p:txBody>
          <a:bodyPr anchor="t">
            <a:normAutofit/>
          </a:bodyPr>
          <a:lstStyle/>
          <a:p>
            <a:r>
              <a:rPr lang="hu-H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Megvalósítás</a:t>
            </a:r>
            <a:br>
              <a:rPr lang="hu-H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modell</a:t>
            </a:r>
            <a:endParaRPr lang="hu-HU" sz="3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2951DA0F-B3BB-8EAB-AF82-3F7D5C812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1628775"/>
            <a:ext cx="3384330" cy="1246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Nagyobb szélmozgás esetén – pl.: autópálya mellett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énykép megnyitása">
            <a:extLst>
              <a:ext uri="{FF2B5EF4-FFF2-40B4-BE49-F238E27FC236}">
                <a16:creationId xmlns:a16="http://schemas.microsoft.com/office/drawing/2014/main" id="{43247E23-B8C7-35A7-D9CE-1A70B9C56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3" r="2" b="28184"/>
          <a:stretch/>
        </p:blipFill>
        <p:spPr bwMode="auto">
          <a:xfrm>
            <a:off x="4636009" y="229471"/>
            <a:ext cx="3243512" cy="30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339" y="229471"/>
            <a:ext cx="4035129" cy="302634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650" y="3353725"/>
            <a:ext cx="2813786" cy="28228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50" y="3428139"/>
            <a:ext cx="4401119" cy="33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63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1676" y="616530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Megéri-e?</a:t>
            </a:r>
            <a:endParaRPr lang="en-US" sz="3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8E1F998-819B-1CFF-3A2C-7FD68F9799F9}"/>
              </a:ext>
            </a:extLst>
          </p:cNvPr>
          <p:cNvSpPr txBox="1"/>
          <p:nvPr/>
        </p:nvSpPr>
        <p:spPr>
          <a:xfrm>
            <a:off x="1251676" y="1778479"/>
            <a:ext cx="3990110" cy="50033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</a:rPr>
              <a:t>Egy kísérleti mérés eredménye:</a:t>
            </a:r>
          </a:p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</a:rPr>
              <a:t>Egy 2000mAh-es akkumulátor táplál egy kis időjárás állomást. A </a:t>
            </a:r>
            <a:r>
              <a:rPr lang="hu-HU" sz="2000" dirty="0" err="1" smtClean="0">
                <a:solidFill>
                  <a:schemeClr val="bg1"/>
                </a:solidFill>
              </a:rPr>
              <a:t>piezo</a:t>
            </a:r>
            <a:r>
              <a:rPr lang="hu-HU" sz="2000" dirty="0" smtClean="0">
                <a:solidFill>
                  <a:schemeClr val="bg1"/>
                </a:solidFill>
              </a:rPr>
              <a:t> fűszál segítségével kapott töltést, nem volt különösebben nagy légmozgás, enyhe szellő esetén 9 napig üzemelt a berendezés.</a:t>
            </a:r>
          </a:p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</a:rPr>
              <a:t>Töltés nélkül 7napig bírta, töltéssel 9napig </a:t>
            </a:r>
          </a:p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2000mAh/7nap=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286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 nap</a:t>
            </a:r>
            <a:endParaRPr lang="hu-H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hu-HU" sz="2000" dirty="0" smtClean="0">
              <a:solidFill>
                <a:schemeClr val="bg1"/>
              </a:solidFill>
            </a:endParaRPr>
          </a:p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</a:rPr>
              <a:t>Ezért 2x286mAh= 572mAh-t termel</a:t>
            </a:r>
          </a:p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hu-HU" sz="2000" dirty="0" smtClean="0">
              <a:solidFill>
                <a:schemeClr val="bg1"/>
              </a:solidFill>
            </a:endParaRPr>
          </a:p>
          <a:p>
            <a:pPr marL="2286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AutoShape 4" descr="ventillátor, szél ereje, piezo kristály, áramtermelés. 2/4. kép">
            <a:extLst>
              <a:ext uri="{FF2B5EF4-FFF2-40B4-BE49-F238E27FC236}">
                <a16:creationId xmlns:a16="http://schemas.microsoft.com/office/drawing/2014/main" id="{7C8AC1AF-E161-1594-9FE5-E953E0DA2B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Lefelé nyíl 6"/>
          <p:cNvSpPr/>
          <p:nvPr/>
        </p:nvSpPr>
        <p:spPr>
          <a:xfrm>
            <a:off x="3321017" y="5438775"/>
            <a:ext cx="218816" cy="533400"/>
          </a:xfrm>
          <a:prstGeom prst="downArrow">
            <a:avLst/>
          </a:prstGeom>
          <a:solidFill>
            <a:srgbClr val="F9E8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32432"/>
            <a:ext cx="5238750" cy="57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2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elvény">
  <a:themeElements>
    <a:clrScheme name="Jelvény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Jelvény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Jelvény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Jelvény">
    <a:dk1>
      <a:sysClr val="windowText" lastClr="000000"/>
    </a:dk1>
    <a:lt1>
      <a:sysClr val="window" lastClr="FFFFFF"/>
    </a:lt1>
    <a:dk2>
      <a:srgbClr val="171312"/>
    </a:dk2>
    <a:lt2>
      <a:srgbClr val="F7F0DF"/>
    </a:lt2>
    <a:accent1>
      <a:srgbClr val="53AE6E"/>
    </a:accent1>
    <a:accent2>
      <a:srgbClr val="326267"/>
    </a:accent2>
    <a:accent3>
      <a:srgbClr val="C5C34A"/>
    </a:accent3>
    <a:accent4>
      <a:srgbClr val="BF6546"/>
    </a:accent4>
    <a:accent5>
      <a:srgbClr val="81B5A8"/>
    </a:accent5>
    <a:accent6>
      <a:srgbClr val="636455"/>
    </a:accent6>
    <a:hlink>
      <a:srgbClr val="81B5A8"/>
    </a:hlink>
    <a:folHlink>
      <a:srgbClr val="936888"/>
    </a:folHlink>
  </a:clrScheme>
</a:themeOverride>
</file>

<file path=ppt/theme/themeOverride2.xml><?xml version="1.0" encoding="utf-8"?>
<a:themeOverride xmlns:a="http://schemas.openxmlformats.org/drawingml/2006/main">
  <a:clrScheme name="Jelvény">
    <a:dk1>
      <a:sysClr val="windowText" lastClr="000000"/>
    </a:dk1>
    <a:lt1>
      <a:sysClr val="window" lastClr="FFFFFF"/>
    </a:lt1>
    <a:dk2>
      <a:srgbClr val="171312"/>
    </a:dk2>
    <a:lt2>
      <a:srgbClr val="F7F0DF"/>
    </a:lt2>
    <a:accent1>
      <a:srgbClr val="53AE6E"/>
    </a:accent1>
    <a:accent2>
      <a:srgbClr val="326267"/>
    </a:accent2>
    <a:accent3>
      <a:srgbClr val="C5C34A"/>
    </a:accent3>
    <a:accent4>
      <a:srgbClr val="BF6546"/>
    </a:accent4>
    <a:accent5>
      <a:srgbClr val="81B5A8"/>
    </a:accent5>
    <a:accent6>
      <a:srgbClr val="636455"/>
    </a:accent6>
    <a:hlink>
      <a:srgbClr val="81B5A8"/>
    </a:hlink>
    <a:folHlink>
      <a:srgbClr val="93688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</TotalTime>
  <Words>772</Words>
  <Application>Microsoft Office PowerPoint</Application>
  <PresentationFormat>Szélesvásznú</PresentationFormat>
  <Paragraphs>76</Paragraphs>
  <Slides>13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Gill Sans MT</vt:lpstr>
      <vt:lpstr>Impact</vt:lpstr>
      <vt:lpstr>Jelvény</vt:lpstr>
      <vt:lpstr>Hogyan lesz a Virágzó rétből energiamező?</vt:lpstr>
      <vt:lpstr>Energia mindenhol?!</vt:lpstr>
      <vt:lpstr>Célcsoport</vt:lpstr>
      <vt:lpstr>PROBLÉMA MEGHATÁROZÁSA </vt:lpstr>
      <vt:lpstr>Mi a piezo?</vt:lpstr>
      <vt:lpstr>Az ötlet – modellezünk egy virágos rétet! </vt:lpstr>
      <vt:lpstr>Megvalósítás – I. modell</vt:lpstr>
      <vt:lpstr>Megvalósítás II. modell</vt:lpstr>
      <vt:lpstr>Megéri-e?</vt:lpstr>
      <vt:lpstr>Szakirodalom alapján</vt:lpstr>
      <vt:lpstr>Összegzés</vt:lpstr>
      <vt:lpstr>A csapatunk</vt:lpstr>
      <vt:lpstr>Források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Piezo</dc:title>
  <dc:creator>EDU_UNQT_7567@sulid.hu</dc:creator>
  <cp:lastModifiedBy>Zsolt</cp:lastModifiedBy>
  <cp:revision>42</cp:revision>
  <dcterms:created xsi:type="dcterms:W3CDTF">2024-04-21T12:53:31Z</dcterms:created>
  <dcterms:modified xsi:type="dcterms:W3CDTF">2024-04-24T09:59:56Z</dcterms:modified>
</cp:coreProperties>
</file>